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77"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verleaf.com/docs/11255738dpvxbmdstjqx/atts/66072875"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overleaf.com/docs/11255738dpvxbmdstjqx/atts/6620286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a:t>[[</a:t>
            </a:r>
            <a:r>
              <a:rPr lang="en" sz="1200">
                <a:solidFill>
                  <a:srgbClr val="24292E"/>
                </a:solidFill>
                <a:highlight>
                  <a:srgbClr val="FFFFFF"/>
                </a:highlight>
              </a:rPr>
              <a:t>The High G flocculation team (High G Team) seeks to understand and mitigate the increase of pressure (also known as headloss) throughout experimental flocculators. First, The High G Team found that a buildup of coagulant- and not clay, is causing the pressure buildup in the flocculator for particle removal teams. This pressure buildup may be affecting the removal efficiency of the flocculator as particle removal experiments progress. The High G Team determined that using hydrophobic tubing is not an effective mean of reducing pressure buildup. Through various experiments the team found that pressure increase can be mitigated through creating a high shear force in the flocculator through sudden, short increases in water flow. The High G Team has determined a value which is the lowest amount of shear force necessary to mitigate pressure.</a:t>
            </a:r>
            <a:r>
              <a:rPr lang="en" sz="1100"/>
              <a:t>.]]</a:t>
            </a:r>
            <a:endParaRPr sz="1100"/>
          </a:p>
          <a:p>
            <a:pPr marL="0" lvl="0" indent="0" rtl="0">
              <a:spcBef>
                <a:spcPts val="0"/>
              </a:spcBef>
              <a:spcAft>
                <a:spcPts val="0"/>
              </a:spcAft>
              <a:buNone/>
            </a:pPr>
            <a:endParaRPr sz="1100"/>
          </a:p>
          <a:p>
            <a:pPr marL="0" lvl="0" indent="0" rtl="0">
              <a:spcBef>
                <a:spcPts val="0"/>
              </a:spcBef>
              <a:spcAft>
                <a:spcPts val="0"/>
              </a:spcAft>
              <a:buNone/>
            </a:pPr>
            <a:r>
              <a:rPr lang="en" sz="1100"/>
              <a:t>[[https://github.com/AguaClara/high_g_flocculation/blob/master/HighGFlocculation_Spring2018_ResearchReportFinalDraft.md]]</a:t>
            </a:r>
            <a:endParaRPr sz="1100"/>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endParaRPr sz="1000"/>
          </a:p>
        </p:txBody>
      </p:sp>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From this point on, add any slides with figures that will help support your thesis. You might pull these figures from your Final Report. </a:t>
            </a:r>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Equation Source: </a:t>
            </a:r>
            <a:r>
              <a:rPr lang="en" sz="1000">
                <a:solidFill>
                  <a:schemeClr val="dk1"/>
                </a:solidFill>
              </a:rPr>
              <a:t>Cornell CEE 4540 lecture slides, Flocculator Model. </a:t>
            </a:r>
            <a:endParaRPr sz="1000">
              <a:solidFill>
                <a:schemeClr val="dk1"/>
              </a:solidFill>
            </a:endParaRPr>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Calculations for the constant sedimentation tank flow rate based on required velocity for a floc blanket and inner diameter. </a:t>
            </a:r>
            <a:endParaRPr sz="1000">
              <a:solidFill>
                <a:schemeClr val="dk1"/>
              </a:solidFill>
            </a:endParaRPr>
          </a:p>
          <a:p>
            <a:pPr marL="0" lvl="0" indent="0" rtl="0">
              <a:spcBef>
                <a:spcPts val="0"/>
              </a:spcBef>
              <a:spcAft>
                <a:spcPts val="0"/>
              </a:spcAft>
              <a:buNone/>
            </a:pPr>
            <a:endParaRPr sz="1000"/>
          </a:p>
        </p:txBody>
      </p:sp>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We put a pressure sensor in our experiment to measure pressure difference in our experiment.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Higher pressure resulted in higher actual G, than our recorded ‘theoretical G’ based our pump speed.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Result was an increase of headloss from 108- 128 in 14 hours. </a:t>
            </a: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r>
              <a:rPr lang="en" sz="1000"/>
              <a:t>Image sources:</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Sensor :  </a:t>
            </a:r>
            <a:r>
              <a:rPr lang="en" sz="1000" u="sng">
                <a:solidFill>
                  <a:schemeClr val="hlink"/>
                </a:solidFill>
                <a:hlinkClick r:id="rId3"/>
              </a:rPr>
              <a:t>https://www.overleaf.com/docs/11255738dpvxbmdstjqx/atts/66072875</a:t>
            </a:r>
            <a:r>
              <a:rPr lang="en" sz="1000"/>
              <a:t>  from 2017 Fall High G flocculation</a:t>
            </a:r>
            <a:endParaRPr sz="1000"/>
          </a:p>
          <a:p>
            <a:pPr marL="0" lvl="0" indent="0" rtl="0">
              <a:spcBef>
                <a:spcPts val="0"/>
              </a:spcBef>
              <a:spcAft>
                <a:spcPts val="0"/>
              </a:spcAft>
              <a:buNone/>
            </a:pPr>
            <a:r>
              <a:rPr lang="en" sz="1000"/>
              <a:t>Graph :  </a:t>
            </a:r>
            <a:r>
              <a:rPr lang="en" sz="1000" u="sng">
                <a:solidFill>
                  <a:schemeClr val="hlink"/>
                </a:solidFill>
                <a:hlinkClick r:id="rId4"/>
              </a:rPr>
              <a:t>https://www.overleaf.com/docs/11255738dpvxbmdstjqx/atts/66202868</a:t>
            </a:r>
            <a:r>
              <a:rPr lang="en" sz="1000"/>
              <a:t> from 2017 Fall High G Flocculation</a:t>
            </a:r>
            <a:endParaRPr sz="1000"/>
          </a:p>
          <a:p>
            <a:pPr marL="0" lvl="0" indent="0" rtl="0">
              <a:spcBef>
                <a:spcPts val="0"/>
              </a:spcBef>
              <a:spcAft>
                <a:spcPts val="0"/>
              </a:spcAft>
              <a:buNone/>
            </a:pPr>
            <a:r>
              <a:rPr lang="en" sz="1000"/>
              <a:t>Accumulation schematic:  </a:t>
            </a:r>
            <a:endParaRPr sz="1000"/>
          </a:p>
          <a:p>
            <a:pPr marL="0" lvl="0" indent="0" rtl="0">
              <a:spcBef>
                <a:spcPts val="0"/>
              </a:spcBef>
              <a:spcAft>
                <a:spcPts val="0"/>
              </a:spcAft>
              <a:buNone/>
            </a:pPr>
            <a:endParaRPr sz="1000"/>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Due to the width/ volume of AguaClara flocculators,  coagulant buildup on walls will not have any significant impact on actual AguaClara plants.   </a:t>
            </a: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r>
              <a:rPr lang="en"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Image Source:</a:t>
            </a:r>
            <a:r>
              <a:rPr lang="en" sz="1000" u="sng">
                <a:solidFill>
                  <a:schemeClr val="hlink"/>
                </a:solidFill>
                <a:hlinkClick r:id="rId3"/>
              </a:rPr>
              <a:t>https://github.com/AguaClara/high_g_flocculation/blob/master/HighGFlocculation_Spring2018_ResearchReport.md</a:t>
            </a:r>
            <a:endParaRPr sz="1000"/>
          </a:p>
          <a:p>
            <a:pPr marL="0" lvl="0" indent="0" rtl="0">
              <a:spcBef>
                <a:spcPts val="0"/>
              </a:spcBef>
              <a:spcAft>
                <a:spcPts val="0"/>
              </a:spcAft>
              <a:buNone/>
            </a:pPr>
            <a:endParaRPr sz="1000"/>
          </a:p>
          <a:p>
            <a:pPr marL="0" lvl="0" indent="0" rtl="0">
              <a:spcBef>
                <a:spcPts val="0"/>
              </a:spcBef>
              <a:spcAft>
                <a:spcPts val="0"/>
              </a:spcAft>
              <a:buNone/>
            </a:pPr>
            <a:r>
              <a:rPr lang="en" sz="1000" i="1"/>
              <a:t>High G Experimental Apparatus</a:t>
            </a:r>
            <a:r>
              <a:rPr lang="en" sz="1000"/>
              <a:t>. An annotated photo of our experimental setup. </a:t>
            </a:r>
            <a:endParaRPr sz="1000"/>
          </a:p>
          <a:p>
            <a:pPr marL="0" lvl="0" indent="0" rtl="0">
              <a:spcBef>
                <a:spcPts val="0"/>
              </a:spcBef>
              <a:spcAft>
                <a:spcPts val="0"/>
              </a:spcAft>
              <a:buNone/>
            </a:pPr>
            <a:endParaRPr sz="1000"/>
          </a:p>
          <a:p>
            <a:pPr marL="0" lvl="0" indent="0" rtl="0">
              <a:spcBef>
                <a:spcPts val="0"/>
              </a:spcBef>
              <a:spcAft>
                <a:spcPts val="0"/>
              </a:spcAft>
              <a:buNone/>
            </a:pPr>
            <a:r>
              <a:rPr lang="en" sz="1000">
                <a:solidFill>
                  <a:schemeClr val="dk1"/>
                </a:solidFill>
              </a:rPr>
              <a:t>This setup takes a mixture of water, clay, and coagulant through a tube (hydrophobic &amp; regular) flocculator, and has the clay settle as flocs in the tube settler. A total of five pumps are required in this setup. </a:t>
            </a:r>
            <a:endParaRPr sz="1000">
              <a:solidFill>
                <a:schemeClr val="dk1"/>
              </a:solidFill>
            </a:endParaRPr>
          </a:p>
          <a:p>
            <a:pPr marL="0" lvl="0" indent="0" rtl="0">
              <a:spcBef>
                <a:spcPts val="0"/>
              </a:spcBef>
              <a:spcAft>
                <a:spcPts val="0"/>
              </a:spcAft>
              <a:buNone/>
            </a:pPr>
            <a:r>
              <a:rPr lang="en" sz="1000">
                <a:solidFill>
                  <a:schemeClr val="dk1"/>
                </a:solidFill>
              </a:rPr>
              <a:t>The first of these is the water pump, which is used to vary the velocity of clay solution flowing through the flocculator, and therefore to vary G in a controlled manner. </a:t>
            </a:r>
            <a:endParaRPr sz="1000">
              <a:solidFill>
                <a:schemeClr val="dk1"/>
              </a:solidFill>
            </a:endParaRPr>
          </a:p>
          <a:p>
            <a:pPr marL="0" lvl="0" indent="0" rtl="0">
              <a:spcBef>
                <a:spcPts val="0"/>
              </a:spcBef>
              <a:spcAft>
                <a:spcPts val="0"/>
              </a:spcAft>
              <a:buNone/>
            </a:pPr>
            <a:r>
              <a:rPr lang="en" sz="1000">
                <a:solidFill>
                  <a:schemeClr val="dk1"/>
                </a:solidFill>
              </a:rPr>
              <a:t>The next two pumps are used to keep the concentrations of added clay and coagulant at a known and constant value. </a:t>
            </a:r>
            <a:endParaRPr sz="1000">
              <a:solidFill>
                <a:schemeClr val="dk1"/>
              </a:solidFill>
            </a:endParaRPr>
          </a:p>
          <a:p>
            <a:pPr marL="0" lvl="0" indent="0" rtl="0">
              <a:spcBef>
                <a:spcPts val="0"/>
              </a:spcBef>
              <a:spcAft>
                <a:spcPts val="0"/>
              </a:spcAft>
              <a:buNone/>
            </a:pPr>
            <a:r>
              <a:rPr lang="en" sz="1000">
                <a:solidFill>
                  <a:schemeClr val="dk1"/>
                </a:solidFill>
              </a:rPr>
              <a:t>The fourth is used to ensure that the upflow velocity within the tube settler is kept at 2 mm/s, as requested by the HRS subteam last semester. (See appendix 3)</a:t>
            </a:r>
            <a:endParaRPr sz="1000">
              <a:solidFill>
                <a:schemeClr val="dk1"/>
              </a:solidFill>
            </a:endParaRPr>
          </a:p>
          <a:p>
            <a:pPr marL="0" lvl="0" indent="0" rtl="0">
              <a:spcBef>
                <a:spcPts val="0"/>
              </a:spcBef>
              <a:spcAft>
                <a:spcPts val="0"/>
              </a:spcAft>
              <a:buNone/>
            </a:pPr>
            <a:r>
              <a:rPr lang="en" sz="1000">
                <a:solidFill>
                  <a:schemeClr val="dk1"/>
                </a:solidFill>
              </a:rPr>
              <a:t>The fifth and final pump is used to ensure that settled floc particles in the tube settler exits the system without clogging the tubes.</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Measurements taken by the two turbidimeters will be used to determine the effectiveness of the different velocity gradients. </a:t>
            </a:r>
            <a:endParaRPr sz="1000">
              <a:solidFill>
                <a:schemeClr val="dk1"/>
              </a:solidFill>
            </a:endParaRPr>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000">
                <a:solidFill>
                  <a:schemeClr val="dk1"/>
                </a:solidFill>
              </a:rPr>
              <a:t>Image Source:</a:t>
            </a:r>
            <a:r>
              <a:rPr lang="en" sz="1000" u="sng">
                <a:solidFill>
                  <a:schemeClr val="hlink"/>
                </a:solidFill>
                <a:hlinkClick r:id="rId3"/>
              </a:rPr>
              <a:t>https://github.com/AguaClara/high_g_flocculation/blob/master/HighGFlocculation_Spring2018_ResearchReport.md</a:t>
            </a:r>
            <a:endParaRPr sz="1000">
              <a:solidFill>
                <a:schemeClr val="dk1"/>
              </a:solidFill>
            </a:endParaRPr>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rgbClr val="000000"/>
              </a:buClr>
              <a:buSzPts val="1100"/>
              <a:buFont typeface="Arial"/>
              <a:buNone/>
            </a:pPr>
            <a:r>
              <a:rPr lang="en" sz="1000" i="1"/>
              <a:t>Graph Comparing Hydrophobic and Regular Tubing.</a:t>
            </a:r>
            <a:endParaRPr sz="1000"/>
          </a:p>
          <a:p>
            <a:pPr marL="0" lvl="0" indent="0" rtl="0">
              <a:spcBef>
                <a:spcPts val="0"/>
              </a:spcBef>
              <a:spcAft>
                <a:spcPts val="0"/>
              </a:spcAft>
              <a:buNone/>
            </a:pPr>
            <a:endParaRPr sz="1000"/>
          </a:p>
          <a:p>
            <a:pPr marL="0" lvl="0" indent="0" rtl="0">
              <a:spcBef>
                <a:spcPts val="0"/>
              </a:spcBef>
              <a:spcAft>
                <a:spcPts val="0"/>
              </a:spcAft>
              <a:buNone/>
            </a:pPr>
            <a:r>
              <a:rPr lang="en" sz="1000">
                <a:solidFill>
                  <a:srgbClr val="24292E"/>
                </a:solidFill>
                <a:highlight>
                  <a:srgbClr val="FFFFFF"/>
                </a:highlight>
              </a:rPr>
              <a:t>When conducting the experiment comparing the headloss in identical experiments with solely changing the tubing from regular (non-hydrophobic) tubing to hydrophobic tubing, the trial yield achieved the following results.The results showed an insignificant difference in headloss reduction. In both experiments, the trial started at around 70cm and after 10 hours reached 120cm at a constant rate. This showed that the hydrophobic tubing was ineffective at minimizing headloss due to the coagulant.</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endParaRPr sz="1000"/>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Graph: </a:t>
            </a:r>
            <a:r>
              <a:rPr lang="en" sz="1200">
                <a:solidFill>
                  <a:srgbClr val="24292E"/>
                </a:solidFill>
                <a:highlight>
                  <a:srgbClr val="FFFFFF"/>
                </a:highlight>
              </a:rPr>
              <a:t>Slope of Pressure Increase across 4 different experiments</a:t>
            </a:r>
            <a:endParaRPr sz="1000"/>
          </a:p>
          <a:p>
            <a:pPr marL="0" lvl="0" indent="0" rtl="0">
              <a:spcBef>
                <a:spcPts val="0"/>
              </a:spcBef>
              <a:spcAft>
                <a:spcPts val="0"/>
              </a:spcAft>
              <a:buNone/>
            </a:pPr>
            <a:endParaRPr sz="1000"/>
          </a:p>
          <a:p>
            <a:pPr marL="0" lvl="0" indent="0" rtl="0">
              <a:lnSpc>
                <a:spcPct val="115000"/>
              </a:lnSpc>
              <a:spcBef>
                <a:spcPts val="0"/>
              </a:spcBef>
              <a:spcAft>
                <a:spcPts val="0"/>
              </a:spcAft>
              <a:buClr>
                <a:schemeClr val="dk1"/>
              </a:buClr>
              <a:buSzPts val="1100"/>
              <a:buFont typeface="Arial"/>
              <a:buNone/>
            </a:pPr>
            <a:r>
              <a:rPr lang="en" sz="1200">
                <a:solidFill>
                  <a:srgbClr val="24292E"/>
                </a:solidFill>
              </a:rPr>
              <a:t>Comparing hydrophobic and regular tubing experiments, we observed that the hydrophobic tubing experiments had higher pressure increases. Since we did not observe a significant benefit in using hydrophobic tubing (contrarily, we saw higher pressure increases) we determined that hydrophobic tubing was ineffective in mitigating pressure increase and continued our following experiments with regular tubing.</a:t>
            </a:r>
            <a:endParaRPr sz="1200">
              <a:solidFill>
                <a:srgbClr val="24292E"/>
              </a:solidFill>
            </a:endParaRPr>
          </a:p>
          <a:p>
            <a:pPr marL="0" lvl="0" indent="0" rtl="0">
              <a:lnSpc>
                <a:spcPct val="115000"/>
              </a:lnSpc>
              <a:spcBef>
                <a:spcPts val="1200"/>
              </a:spcBef>
              <a:spcAft>
                <a:spcPts val="0"/>
              </a:spcAft>
              <a:buClr>
                <a:schemeClr val="dk1"/>
              </a:buClr>
              <a:buSzPts val="1100"/>
              <a:buFont typeface="Arial"/>
              <a:buNone/>
            </a:pPr>
            <a:r>
              <a:rPr lang="en" sz="1200">
                <a:solidFill>
                  <a:srgbClr val="24292E"/>
                </a:solidFill>
              </a:rPr>
              <a:t>The chart above shows that experiments ran with clay and PACl had lower pressure increases compared to experiments with only PACl. This suggests that coagulant is the main contributor to pressure increase and that the presence of clay counteracts pressure increase by "using up" PACl.</a:t>
            </a:r>
            <a:endParaRPr sz="1200">
              <a:solidFill>
                <a:srgbClr val="24292E"/>
              </a:solidFill>
            </a:endParaRPr>
          </a:p>
          <a:p>
            <a:pPr marL="0" lvl="0" indent="0" rtl="0">
              <a:spcBef>
                <a:spcPts val="1200"/>
              </a:spcBef>
              <a:spcAft>
                <a:spcPts val="0"/>
              </a:spcAft>
              <a:buNone/>
            </a:pP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If there are any appendix slides that are relevant to this slide, mention it in your notes. </a:t>
            </a:r>
            <a:endParaRPr sz="1000"/>
          </a:p>
        </p:txBody>
      </p:sp>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200">
                <a:solidFill>
                  <a:srgbClr val="24292E"/>
                </a:solidFill>
                <a:highlight>
                  <a:srgbClr val="FFFFFF"/>
                </a:highlight>
              </a:rPr>
              <a:t>Figure:ProCoDa reading of pressure sensor during a syringe press</a:t>
            </a:r>
            <a:endParaRPr sz="1200">
              <a:solidFill>
                <a:srgbClr val="24292E"/>
              </a:solidFill>
              <a:highlight>
                <a:srgbClr val="FFFFFF"/>
              </a:highlight>
            </a:endParaRPr>
          </a:p>
          <a:p>
            <a:pPr marL="0" lvl="0" indent="0">
              <a:spcBef>
                <a:spcPts val="0"/>
              </a:spcBef>
              <a:spcAft>
                <a:spcPts val="0"/>
              </a:spcAft>
              <a:buClr>
                <a:schemeClr val="dk1"/>
              </a:buClr>
              <a:buSzPts val="1100"/>
              <a:buFont typeface="Arial"/>
              <a:buNone/>
            </a:pPr>
            <a:endParaRPr sz="1200">
              <a:solidFill>
                <a:srgbClr val="24292E"/>
              </a:solidFill>
              <a:highlight>
                <a:srgbClr val="FFFFFF"/>
              </a:highlight>
            </a:endParaRPr>
          </a:p>
          <a:p>
            <a:pPr marL="0" lvl="0" indent="0" rtl="0">
              <a:spcBef>
                <a:spcPts val="0"/>
              </a:spcBef>
              <a:spcAft>
                <a:spcPts val="0"/>
              </a:spcAft>
              <a:buClr>
                <a:schemeClr val="dk1"/>
              </a:buClr>
              <a:buSzPts val="1100"/>
              <a:buFont typeface="Arial"/>
              <a:buNone/>
            </a:pPr>
            <a:r>
              <a:rPr lang="en" sz="1200">
                <a:solidFill>
                  <a:srgbClr val="24292E"/>
                </a:solidFill>
                <a:highlight>
                  <a:srgbClr val="FFFFFF"/>
                </a:highlight>
              </a:rPr>
              <a:t>From this image, it can be seen that as the syringe is being filled, the pressure drops below zero as flow is now in the opposite direction (the syringe is being filled before the flocculator so water from the pump is being pushed into the syringe and water from the flocculator is being drawn backwards into the syringe). Once filled, the pressure readings began to normalize. When ejecting the water from the syringe to the original, a substantial pressure difference was caused, reaching 500 cm of pressure. After reaching the peak pressure, the headloss through the flocculator slowly begins to stabilize back to its original headloss of 100cm.</a:t>
            </a:r>
            <a:endParaRPr sz="1000"/>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200">
                <a:solidFill>
                  <a:srgbClr val="24292E"/>
                </a:solidFill>
              </a:rPr>
              <a:t>Figure: Pressure Sensor Data of Syringe Experiment</a:t>
            </a:r>
            <a:endParaRPr sz="1200">
              <a:solidFill>
                <a:srgbClr val="24292E"/>
              </a:solidFill>
            </a:endParaRPr>
          </a:p>
          <a:p>
            <a:pPr marL="0" lvl="0" indent="0" rtl="0">
              <a:lnSpc>
                <a:spcPct val="115000"/>
              </a:lnSpc>
              <a:spcBef>
                <a:spcPts val="1200"/>
              </a:spcBef>
              <a:spcAft>
                <a:spcPts val="0"/>
              </a:spcAft>
              <a:buClr>
                <a:schemeClr val="dk1"/>
              </a:buClr>
              <a:buSzPts val="1100"/>
              <a:buFont typeface="Arial"/>
              <a:buNone/>
            </a:pPr>
            <a:r>
              <a:rPr lang="en" sz="1200">
                <a:solidFill>
                  <a:srgbClr val="24292E"/>
                </a:solidFill>
              </a:rPr>
              <a:t>From figure 16, we see that pushing water through the flocculator at a high speed is indeed capable of clearing out the PACl responsible for increasing the pressure in the flocculator tubing. The pressure drop while filling the syringe and the pressure increase when ejecting the water has been neglected in the image in order to focus on the effect of the burst of water. The high sheer from the increased flow was successful in clearing the built up coagulant and dropping the pressure form 160cm to 80cm.</a:t>
            </a:r>
            <a:endParaRPr sz="1200">
              <a:solidFill>
                <a:srgbClr val="24292E"/>
              </a:solidFill>
            </a:endParaRPr>
          </a:p>
          <a:p>
            <a:pPr marL="0" lvl="0" indent="0" rtl="0">
              <a:spcBef>
                <a:spcPts val="1200"/>
              </a:spcBef>
              <a:spcAft>
                <a:spcPts val="0"/>
              </a:spcAft>
              <a:buClr>
                <a:schemeClr val="dk1"/>
              </a:buClr>
              <a:buSzPts val="1100"/>
              <a:buFont typeface="Arial"/>
              <a:buNone/>
            </a:pPr>
            <a:endParaRPr sz="1000"/>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24292E"/>
                </a:solidFill>
                <a:highlight>
                  <a:srgbClr val="FFFFFF"/>
                </a:highlight>
              </a:rPr>
              <a:t>Injecting 1000 ml/min 10 sec</a:t>
            </a:r>
            <a:endParaRPr sz="1000"/>
          </a:p>
          <a:p>
            <a:pPr marL="0" lvl="0" indent="0">
              <a:spcBef>
                <a:spcPts val="0"/>
              </a:spcBef>
              <a:spcAft>
                <a:spcPts val="0"/>
              </a:spcAft>
              <a:buClr>
                <a:schemeClr val="dk1"/>
              </a:buClr>
              <a:buSzPts val="1100"/>
              <a:buFont typeface="Arial"/>
              <a:buNone/>
            </a:pPr>
            <a:endParaRPr sz="1000"/>
          </a:p>
          <a:p>
            <a:pPr marL="0" lvl="0" indent="0">
              <a:spcBef>
                <a:spcPts val="0"/>
              </a:spcBef>
              <a:spcAft>
                <a:spcPts val="0"/>
              </a:spcAft>
              <a:buClr>
                <a:schemeClr val="dk1"/>
              </a:buClr>
              <a:buSzPts val="1100"/>
              <a:buFont typeface="Arial"/>
              <a:buNone/>
            </a:pPr>
            <a:endParaRPr sz="1000"/>
          </a:p>
          <a:p>
            <a:pPr marL="0" lvl="0" indent="0" rtl="0">
              <a:spcBef>
                <a:spcPts val="0"/>
              </a:spcBef>
              <a:spcAft>
                <a:spcPts val="0"/>
              </a:spcAft>
              <a:buClr>
                <a:schemeClr val="dk1"/>
              </a:buClr>
              <a:buSzPts val="1100"/>
              <a:buFont typeface="Arial"/>
              <a:buNone/>
            </a:pPr>
            <a:r>
              <a:rPr lang="en" sz="1200">
                <a:solidFill>
                  <a:srgbClr val="24292E"/>
                </a:solidFill>
                <a:highlight>
                  <a:srgbClr val="FFFFFF"/>
                </a:highlight>
              </a:rPr>
              <a:t>We see that the burst of flow was unable to prevent the build up of coagulant in the tubing. Thus, the next experiment will be set to send bursts of 45% (1000ml/min) for 10 second every hour, as it is a value between the successful and unsuccessful trial.</a:t>
            </a:r>
            <a:endParaRPr sz="1000"/>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8" name="Shape 58"/>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64" name="Shape 64"/>
          <p:cNvSpPr txBox="1">
            <a:spLocks noGrp="1"/>
          </p:cNvSpPr>
          <p:nvPr>
            <p:ph type="subTitle" idx="1"/>
          </p:nvPr>
        </p:nvSpPr>
        <p:spPr>
          <a:xfrm>
            <a:off x="1371600" y="2914650"/>
            <a:ext cx="6400800" cy="1314300"/>
          </a:xfrm>
          <a:prstGeom prst="rect">
            <a:avLst/>
          </a:prstGeom>
          <a:noFill/>
          <a:ln>
            <a:noFill/>
          </a:ln>
        </p:spPr>
        <p:txBody>
          <a:bodyPr spcFirstLastPara="1" wrap="square" lIns="91425" tIns="91425" rIns="91425" bIns="91425" anchor="t" anchorCtr="0"/>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6" marR="0" lvl="3" indent="-5336" algn="ctr" rtl="0">
              <a:spcBef>
                <a:spcPts val="360"/>
              </a:spcBef>
              <a:spcAft>
                <a:spcPts val="0"/>
              </a:spcAft>
              <a:buClr>
                <a:srgbClr val="888888"/>
              </a:buClr>
              <a:buSzPts val="1400"/>
              <a:buFont typeface="Arial"/>
              <a:buNone/>
              <a:defRPr/>
            </a:lvl4pPr>
            <a:lvl5pPr marL="1632715" marR="0" lvl="4" indent="-7115"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4" algn="ctr" rtl="0">
              <a:spcBef>
                <a:spcPts val="360"/>
              </a:spcBef>
              <a:spcAft>
                <a:spcPts val="0"/>
              </a:spcAft>
              <a:buClr>
                <a:srgbClr val="888888"/>
              </a:buClr>
              <a:buSzPts val="1400"/>
              <a:buFont typeface="Arial"/>
              <a:buNone/>
              <a:defRPr/>
            </a:lvl7pPr>
            <a:lvl8pPr marL="2857252" marR="0" lvl="7" indent="-12452" algn="ctr" rtl="0">
              <a:spcBef>
                <a:spcPts val="360"/>
              </a:spcBef>
              <a:spcAft>
                <a:spcPts val="0"/>
              </a:spcAft>
              <a:buClr>
                <a:srgbClr val="888888"/>
              </a:buClr>
              <a:buSzPts val="1400"/>
              <a:buFont typeface="Arial"/>
              <a:buNone/>
              <a:defRPr/>
            </a:lvl8pPr>
            <a:lvl9pPr marL="3265431" marR="0" lvl="8" indent="-1531" algn="ctr" rtl="0">
              <a:spcBef>
                <a:spcPts val="360"/>
              </a:spcBef>
              <a:spcAft>
                <a:spcPts val="0"/>
              </a:spcAft>
              <a:buClr>
                <a:srgbClr val="888888"/>
              </a:buClr>
              <a:buSzPts val="1400"/>
              <a:buFont typeface="Arial"/>
              <a:buNone/>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Shape 76"/>
          <p:cNvSpPr txBox="1">
            <a:spLocks noGrp="1"/>
          </p:cNvSpPr>
          <p:nvPr>
            <p:ph type="body" idx="1"/>
          </p:nvPr>
        </p:nvSpPr>
        <p:spPr>
          <a:xfrm>
            <a:off x="639764" y="1679972"/>
            <a:ext cx="5684700" cy="4752900"/>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77" name="Shape 77"/>
          <p:cNvSpPr txBox="1">
            <a:spLocks noGrp="1"/>
          </p:cNvSpPr>
          <p:nvPr>
            <p:ph type="body" idx="2"/>
          </p:nvPr>
        </p:nvSpPr>
        <p:spPr>
          <a:xfrm>
            <a:off x="6477000" y="1679972"/>
            <a:ext cx="5684700" cy="4752900"/>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3" name="Shape 83"/>
          <p:cNvSpPr txBox="1">
            <a:spLocks noGrp="1"/>
          </p:cNvSpPr>
          <p:nvPr>
            <p:ph type="body" idx="1"/>
          </p:nvPr>
        </p:nvSpPr>
        <p:spPr>
          <a:xfrm>
            <a:off x="457200" y="1151335"/>
            <a:ext cx="4040100" cy="479700"/>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84" name="Shape 84"/>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85" name="Shape 85"/>
          <p:cNvSpPr txBox="1">
            <a:spLocks noGrp="1"/>
          </p:cNvSpPr>
          <p:nvPr>
            <p:ph type="body" idx="3"/>
          </p:nvPr>
        </p:nvSpPr>
        <p:spPr>
          <a:xfrm>
            <a:off x="4645026" y="1151335"/>
            <a:ext cx="4041900" cy="479700"/>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86" name="Shape 86"/>
          <p:cNvSpPr txBox="1">
            <a:spLocks noGrp="1"/>
          </p:cNvSpPr>
          <p:nvPr>
            <p:ph type="body" idx="4"/>
          </p:nvPr>
        </p:nvSpPr>
        <p:spPr>
          <a:xfrm>
            <a:off x="4645026" y="1631156"/>
            <a:ext cx="4041900" cy="2963400"/>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87" name="Shape 8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88" name="Shape 8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89" name="Shape 8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sp>
      <p:sp>
        <p:nvSpPr>
          <p:cNvPr id="109" name="Shape 109"/>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7649539" y="1920731"/>
            <a:ext cx="6144900" cy="28797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1" name="Shape 121"/>
          <p:cNvSpPr txBox="1">
            <a:spLocks noGrp="1"/>
          </p:cNvSpPr>
          <p:nvPr>
            <p:ph type="body" idx="1"/>
          </p:nvPr>
        </p:nvSpPr>
        <p:spPr>
          <a:xfrm rot="5400000">
            <a:off x="1812263" y="-884419"/>
            <a:ext cx="6144900" cy="849000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6" marR="0" lvl="3" indent="-94236" algn="l" rtl="0">
              <a:spcBef>
                <a:spcPts val="0"/>
              </a:spcBef>
              <a:spcAft>
                <a:spcPts val="0"/>
              </a:spcAft>
              <a:buSzPts val="1400"/>
              <a:buChar char="●"/>
              <a:defRPr/>
            </a:lvl4pPr>
            <a:lvl5pPr marL="1632715" marR="0" lvl="4" indent="-96015"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4" algn="l" rtl="0">
              <a:spcBef>
                <a:spcPts val="0"/>
              </a:spcBef>
              <a:spcAft>
                <a:spcPts val="0"/>
              </a:spcAft>
              <a:buSzPts val="1400"/>
              <a:buChar char="●"/>
              <a:defRPr/>
            </a:lvl7pPr>
            <a:lvl8pPr marL="2857252" marR="0" lvl="7" indent="-101352" algn="l" rtl="0">
              <a:spcBef>
                <a:spcPts val="0"/>
              </a:spcBef>
              <a:spcAft>
                <a:spcPts val="0"/>
              </a:spcAft>
              <a:buSzPts val="1400"/>
              <a:buChar char="○"/>
              <a:defRPr/>
            </a:lvl8pPr>
            <a:lvl9pPr marL="3265431" marR="0" lvl="8" indent="-90431" algn="l" rtl="0">
              <a:spcBef>
                <a:spcPts val="0"/>
              </a:spcBef>
              <a:spcAft>
                <a:spcPts val="0"/>
              </a:spcAft>
              <a:buSzPts val="1400"/>
              <a:buChar char="■"/>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uaClara/"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1682312" y="3436788"/>
            <a:ext cx="6121800" cy="95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7F7F7F"/>
                </a:solidFill>
              </a:rPr>
              <a:t>Understanding and mitigating the effect of increasing headloss in the flocculator. </a:t>
            </a:r>
            <a:endParaRPr>
              <a:solidFill>
                <a:srgbClr val="7F7F7F"/>
              </a:solidFill>
            </a:endParaRPr>
          </a:p>
          <a:p>
            <a:pPr marL="0" marR="0" lvl="0" indent="0" algn="ctr" rtl="0">
              <a:spcBef>
                <a:spcPts val="0"/>
              </a:spcBef>
              <a:spcAft>
                <a:spcPts val="0"/>
              </a:spcAft>
              <a:buNone/>
            </a:pPr>
            <a:endParaRPr>
              <a:solidFill>
                <a:srgbClr val="7F7F7F"/>
              </a:solidFill>
            </a:endParaRPr>
          </a:p>
          <a:p>
            <a:pPr marL="0" marR="0" lvl="0" indent="0" algn="ctr" rtl="0">
              <a:spcBef>
                <a:spcPts val="0"/>
              </a:spcBef>
              <a:spcAft>
                <a:spcPts val="0"/>
              </a:spcAft>
              <a:buNone/>
            </a:pPr>
            <a:r>
              <a:rPr lang="en">
                <a:solidFill>
                  <a:srgbClr val="7F7F7F"/>
                </a:solidFill>
              </a:rPr>
              <a:t>More at </a:t>
            </a:r>
            <a:r>
              <a:rPr lang="en" u="sng">
                <a:solidFill>
                  <a:schemeClr val="hlink"/>
                </a:solidFill>
                <a:hlinkClick r:id="rId3"/>
              </a:rPr>
              <a:t>https://github.com/AguaClara/</a:t>
            </a:r>
            <a:r>
              <a:rPr lang="en">
                <a:solidFill>
                  <a:srgbClr val="7F7F7F"/>
                </a:solidFill>
              </a:rPr>
              <a:t> </a:t>
            </a:r>
            <a:endParaRPr sz="1400" b="0" i="0" u="none" strike="noStrike" cap="none">
              <a:solidFill>
                <a:srgbClr val="7F7F7F"/>
              </a:solidFill>
              <a:latin typeface="Arial"/>
              <a:ea typeface="Arial"/>
              <a:cs typeface="Arial"/>
              <a:sym typeface="Arial"/>
            </a:endParaRPr>
          </a:p>
        </p:txBody>
      </p:sp>
      <p:sp>
        <p:nvSpPr>
          <p:cNvPr id="130" name="Shape 130"/>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pic>
        <p:nvPicPr>
          <p:cNvPr id="131" name="Shape 131" descr="AClogotype (1).png"/>
          <p:cNvPicPr preferRelativeResize="0"/>
          <p:nvPr/>
        </p:nvPicPr>
        <p:blipFill>
          <a:blip r:embed="rId4">
            <a:alphaModFix/>
          </a:blip>
          <a:stretch>
            <a:fillRect/>
          </a:stretch>
        </p:blipFill>
        <p:spPr>
          <a:xfrm>
            <a:off x="7294201" y="65800"/>
            <a:ext cx="1764899" cy="513500"/>
          </a:xfrm>
          <a:prstGeom prst="rect">
            <a:avLst/>
          </a:prstGeom>
          <a:noFill/>
          <a:ln>
            <a:noFill/>
          </a:ln>
        </p:spPr>
      </p:pic>
      <p:pic>
        <p:nvPicPr>
          <p:cNvPr id="132" name="Shape 132" descr="AClogotype (1).png"/>
          <p:cNvPicPr preferRelativeResize="0"/>
          <p:nvPr/>
        </p:nvPicPr>
        <p:blipFill rotWithShape="1">
          <a:blip r:embed="rId4">
            <a:alphaModFix/>
          </a:blip>
          <a:srcRect l="4313" r="75452"/>
          <a:stretch/>
        </p:blipFill>
        <p:spPr>
          <a:xfrm>
            <a:off x="0" y="1739425"/>
            <a:ext cx="2275726" cy="3270225"/>
          </a:xfrm>
          <a:prstGeom prst="rect">
            <a:avLst/>
          </a:prstGeom>
          <a:noFill/>
          <a:ln>
            <a:noFill/>
          </a:ln>
        </p:spPr>
      </p:pic>
      <p:sp>
        <p:nvSpPr>
          <p:cNvPr id="133" name="Shape 133"/>
          <p:cNvSpPr txBox="1"/>
          <p:nvPr/>
        </p:nvSpPr>
        <p:spPr>
          <a:xfrm>
            <a:off x="1183325" y="1589650"/>
            <a:ext cx="7638300" cy="120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6000">
                <a:solidFill>
                  <a:srgbClr val="595959"/>
                </a:solidFill>
              </a:rPr>
              <a:t>High G Flocculation</a:t>
            </a:r>
            <a:endParaRPr sz="6000">
              <a:solidFill>
                <a:srgbClr val="595959"/>
              </a:solidFill>
            </a:endParaRPr>
          </a:p>
          <a:p>
            <a:pPr marL="0" lvl="0" indent="0" algn="ctr" rtl="0">
              <a:spcBef>
                <a:spcPts val="0"/>
              </a:spcBef>
              <a:spcAft>
                <a:spcPts val="0"/>
              </a:spcAft>
              <a:buClr>
                <a:schemeClr val="dk1"/>
              </a:buClr>
              <a:buFont typeface="Arial"/>
              <a:buNone/>
            </a:pPr>
            <a:r>
              <a:rPr lang="en" sz="2400">
                <a:solidFill>
                  <a:srgbClr val="595959"/>
                </a:solidFill>
              </a:rPr>
              <a:t>Roswell Lo, Mehrin Selimgir, Kanha Matai</a:t>
            </a:r>
            <a:endParaRPr sz="72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p:spPr>
          <a:xfrm>
            <a:off x="7514491" y="45563"/>
            <a:ext cx="718200" cy="718200"/>
          </a:xfrm>
          <a:prstGeom prst="rect">
            <a:avLst/>
          </a:prstGeom>
          <a:solidFill>
            <a:srgbClr val="FFFFFF"/>
          </a:solidFill>
          <a:ln>
            <a:noFill/>
          </a:ln>
        </p:spPr>
      </p:pic>
      <p:pic>
        <p:nvPicPr>
          <p:cNvPr id="219" name="Shape 21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20" name="Shape 220"/>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Future Tasks </a:t>
            </a:r>
            <a:endParaRPr sz="4000" b="0" i="0" u="none" strike="noStrike" cap="none">
              <a:solidFill>
                <a:srgbClr val="0B68FF"/>
              </a:solidFill>
              <a:latin typeface="Arial"/>
              <a:ea typeface="Arial"/>
              <a:cs typeface="Arial"/>
              <a:sym typeface="Arial"/>
            </a:endParaRPr>
          </a:p>
        </p:txBody>
      </p:sp>
      <p:sp>
        <p:nvSpPr>
          <p:cNvPr id="221" name="Shape 221"/>
          <p:cNvSpPr txBox="1"/>
          <p:nvPr/>
        </p:nvSpPr>
        <p:spPr>
          <a:xfrm>
            <a:off x="362400" y="763775"/>
            <a:ext cx="7224000" cy="2364600"/>
          </a:xfrm>
          <a:prstGeom prst="rect">
            <a:avLst/>
          </a:prstGeom>
          <a:noFill/>
          <a:ln>
            <a:noFill/>
          </a:ln>
        </p:spPr>
        <p:txBody>
          <a:bodyPr spcFirstLastPara="1" wrap="square" lIns="91425" tIns="45700" rIns="91425" bIns="45700" anchor="t" anchorCtr="0">
            <a:noAutofit/>
          </a:bodyPr>
          <a:lstStyle/>
          <a:p>
            <a:pPr marL="457200" lvl="0" indent="-342900" rtl="0">
              <a:lnSpc>
                <a:spcPct val="115000"/>
              </a:lnSpc>
              <a:spcBef>
                <a:spcPts val="0"/>
              </a:spcBef>
              <a:spcAft>
                <a:spcPts val="0"/>
              </a:spcAft>
              <a:buClr>
                <a:srgbClr val="24292E"/>
              </a:buClr>
              <a:buSzPts val="1800"/>
              <a:buChar char="●"/>
            </a:pPr>
            <a:r>
              <a:rPr lang="en" sz="1800">
                <a:solidFill>
                  <a:srgbClr val="24292E"/>
                </a:solidFill>
              </a:rPr>
              <a:t>Test different flocculator tubing sizes. Is an optimal G value consistent with all flocculator sizes?</a:t>
            </a:r>
            <a:endParaRPr sz="1800">
              <a:solidFill>
                <a:srgbClr val="24292E"/>
              </a:solidFill>
            </a:endParaRPr>
          </a:p>
          <a:p>
            <a:pPr marL="457200" lvl="0" indent="-342900" rtl="0">
              <a:lnSpc>
                <a:spcPct val="115000"/>
              </a:lnSpc>
              <a:spcBef>
                <a:spcPts val="0"/>
              </a:spcBef>
              <a:spcAft>
                <a:spcPts val="0"/>
              </a:spcAft>
              <a:buClr>
                <a:srgbClr val="24292E"/>
              </a:buClr>
              <a:buSzPts val="1800"/>
              <a:buChar char="●"/>
            </a:pPr>
            <a:r>
              <a:rPr lang="en" sz="1800">
                <a:solidFill>
                  <a:srgbClr val="24292E"/>
                </a:solidFill>
              </a:rPr>
              <a:t>Work with High Rate Sedimentation to find reason for floc blanket decay and declining removal efficiency as their experiment progresses</a:t>
            </a:r>
            <a:endParaRPr sz="1800">
              <a:solidFill>
                <a:srgbClr val="24292E"/>
              </a:solidFill>
            </a:endParaRPr>
          </a:p>
          <a:p>
            <a:pPr marL="457200" lvl="0" indent="-342900" rtl="0">
              <a:lnSpc>
                <a:spcPct val="115000"/>
              </a:lnSpc>
              <a:spcBef>
                <a:spcPts val="0"/>
              </a:spcBef>
              <a:spcAft>
                <a:spcPts val="0"/>
              </a:spcAft>
              <a:buClr>
                <a:srgbClr val="24292E"/>
              </a:buClr>
              <a:buSzPts val="1800"/>
              <a:buChar char="●"/>
            </a:pPr>
            <a:r>
              <a:rPr lang="en" sz="1800">
                <a:solidFill>
                  <a:srgbClr val="24292E"/>
                </a:solidFill>
              </a:rPr>
              <a:t>Measure the amount of coagulant that sticks to flocculator walls, and understand the physics by which coagulant causes pressure increase in the flocculator. Create mathematical model describing pressure increase </a:t>
            </a:r>
            <a:endParaRPr sz="1800">
              <a:solidFill>
                <a:srgbClr val="24292E"/>
              </a:solidFill>
            </a:endParaRPr>
          </a:p>
          <a:p>
            <a:pPr marL="0" marR="0" lvl="0" indent="0" algn="just" rtl="0">
              <a:spcBef>
                <a:spcPts val="1200"/>
              </a:spcBef>
              <a:spcAft>
                <a:spcPts val="0"/>
              </a:spcAft>
              <a:buNone/>
            </a:pPr>
            <a:endParaRPr sz="2400">
              <a:solidFill>
                <a:srgbClr val="595959"/>
              </a:solidFill>
              <a:latin typeface="Calibri"/>
              <a:ea typeface="Calibri"/>
              <a:cs typeface="Calibri"/>
              <a:sym typeface="Calibri"/>
            </a:endParaRPr>
          </a:p>
        </p:txBody>
      </p:sp>
      <p:pic>
        <p:nvPicPr>
          <p:cNvPr id="222" name="Shape 222"/>
          <p:cNvPicPr preferRelativeResize="0"/>
          <p:nvPr/>
        </p:nvPicPr>
        <p:blipFill>
          <a:blip r:embed="rId4">
            <a:alphaModFix/>
          </a:blip>
          <a:stretch>
            <a:fillRect/>
          </a:stretch>
        </p:blipFill>
        <p:spPr>
          <a:xfrm>
            <a:off x="6627070" y="3128375"/>
            <a:ext cx="2032331" cy="1635050"/>
          </a:xfrm>
          <a:prstGeom prst="rect">
            <a:avLst/>
          </a:prstGeom>
          <a:noFill/>
          <a:ln>
            <a:noFill/>
          </a:ln>
          <a:effectLst>
            <a:outerShdw blurRad="57150" dist="9525" dir="5400000" algn="bl" rotWithShape="0">
              <a:srgbClr val="000000">
                <a:alpha val="50000"/>
              </a:srgbClr>
            </a:outerShdw>
          </a:effectLst>
        </p:spPr>
      </p:pic>
      <p:sp>
        <p:nvSpPr>
          <p:cNvPr id="223" name="Shape 223"/>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Shape 228"/>
          <p:cNvPicPr preferRelativeResize="0"/>
          <p:nvPr/>
        </p:nvPicPr>
        <p:blipFill/>
        <p:spPr>
          <a:xfrm>
            <a:off x="7514491" y="45563"/>
            <a:ext cx="718200" cy="718200"/>
          </a:xfrm>
          <a:prstGeom prst="rect">
            <a:avLst/>
          </a:prstGeom>
          <a:solidFill>
            <a:srgbClr val="FFFFFF"/>
          </a:solidFill>
          <a:ln>
            <a:noFill/>
          </a:ln>
        </p:spPr>
      </p:pic>
      <p:sp>
        <p:nvSpPr>
          <p:cNvPr id="229" name="Shape 229"/>
          <p:cNvSpPr txBox="1"/>
          <p:nvPr/>
        </p:nvSpPr>
        <p:spPr>
          <a:xfrm>
            <a:off x="1878150" y="559075"/>
            <a:ext cx="53877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800" b="0" i="0" u="none" strike="noStrike" cap="none">
                <a:solidFill>
                  <a:srgbClr val="0B68FF"/>
                </a:solidFill>
                <a:latin typeface="Arial"/>
                <a:ea typeface="Arial"/>
                <a:cs typeface="Arial"/>
                <a:sym typeface="Arial"/>
              </a:rPr>
              <a:t>Q</a:t>
            </a:r>
            <a:r>
              <a:rPr lang="en" sz="4800">
                <a:solidFill>
                  <a:srgbClr val="0B68FF"/>
                </a:solidFill>
              </a:rPr>
              <a:t>uestions</a:t>
            </a:r>
            <a:endParaRPr sz="4800">
              <a:solidFill>
                <a:srgbClr val="0B68FF"/>
              </a:solidFill>
            </a:endParaRPr>
          </a:p>
          <a:p>
            <a:pPr marL="0" marR="0" lvl="0" indent="0" algn="ctr" rtl="0">
              <a:spcBef>
                <a:spcPts val="0"/>
              </a:spcBef>
              <a:spcAft>
                <a:spcPts val="0"/>
              </a:spcAft>
              <a:buNone/>
            </a:pPr>
            <a:r>
              <a:rPr lang="en" sz="4800">
                <a:solidFill>
                  <a:srgbClr val="0B68FF"/>
                </a:solidFill>
              </a:rPr>
              <a:t>and</a:t>
            </a:r>
            <a:endParaRPr sz="4800">
              <a:solidFill>
                <a:srgbClr val="0B68FF"/>
              </a:solidFill>
            </a:endParaRPr>
          </a:p>
          <a:p>
            <a:pPr marL="0" marR="0" lvl="0" indent="0" algn="ctr" rtl="0">
              <a:spcBef>
                <a:spcPts val="0"/>
              </a:spcBef>
              <a:spcAft>
                <a:spcPts val="0"/>
              </a:spcAft>
              <a:buNone/>
            </a:pPr>
            <a:r>
              <a:rPr lang="en" sz="4800">
                <a:solidFill>
                  <a:srgbClr val="0B68FF"/>
                </a:solidFill>
              </a:rPr>
              <a:t>Recommendations</a:t>
            </a:r>
            <a:endParaRPr sz="4800" b="0" i="0" u="none" strike="noStrike" cap="none">
              <a:solidFill>
                <a:srgbClr val="0B68FF"/>
              </a:solidFill>
              <a:latin typeface="Arial"/>
              <a:ea typeface="Arial"/>
              <a:cs typeface="Arial"/>
              <a:sym typeface="Arial"/>
            </a:endParaRPr>
          </a:p>
        </p:txBody>
      </p:sp>
      <p:pic>
        <p:nvPicPr>
          <p:cNvPr id="230" name="Shape 23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31" name="Shape 231"/>
          <p:cNvSpPr txBox="1"/>
          <p:nvPr/>
        </p:nvSpPr>
        <p:spPr>
          <a:xfrm>
            <a:off x="1974450" y="2937155"/>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t>Roswell Lo // rl732@cornell,edl</a:t>
            </a:r>
            <a:endParaRPr sz="1200"/>
          </a:p>
        </p:txBody>
      </p:sp>
      <p:pic>
        <p:nvPicPr>
          <p:cNvPr id="232" name="Shape 232"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33" name="Shape 233"/>
          <p:cNvSpPr txBox="1"/>
          <p:nvPr/>
        </p:nvSpPr>
        <p:spPr>
          <a:xfrm>
            <a:off x="6781000"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t>Kanha Matai // km694@cornell.edu</a:t>
            </a:r>
            <a:endParaRPr sz="1200"/>
          </a:p>
        </p:txBody>
      </p:sp>
      <p:sp>
        <p:nvSpPr>
          <p:cNvPr id="234" name="Shape 234"/>
          <p:cNvSpPr txBox="1"/>
          <p:nvPr/>
        </p:nvSpPr>
        <p:spPr>
          <a:xfrm>
            <a:off x="4377713"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t>Mehrin Selimgir // ms3442@cornell.edu</a:t>
            </a:r>
            <a:endParaRPr sz="1200"/>
          </a:p>
        </p:txBody>
      </p:sp>
      <p:sp>
        <p:nvSpPr>
          <p:cNvPr id="235" name="Shape 235"/>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p:spPr>
          <a:xfrm>
            <a:off x="7514491" y="45563"/>
            <a:ext cx="718200" cy="718200"/>
          </a:xfrm>
          <a:prstGeom prst="rect">
            <a:avLst/>
          </a:prstGeom>
          <a:solidFill>
            <a:srgbClr val="FFFFFF"/>
          </a:solidFill>
          <a:ln>
            <a:noFill/>
          </a:ln>
        </p:spPr>
      </p:pic>
      <p:sp>
        <p:nvSpPr>
          <p:cNvPr id="241" name="Shape 241"/>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0">
                <a:solidFill>
                  <a:srgbClr val="0B68FF"/>
                </a:solidFill>
              </a:rPr>
              <a:t>Appendix</a:t>
            </a:r>
            <a:endParaRPr sz="6000">
              <a:solidFill>
                <a:srgbClr val="0B68FF"/>
              </a:solidFill>
            </a:endParaRPr>
          </a:p>
          <a:p>
            <a:pPr marL="0" marR="0" lvl="0" indent="0" algn="ctr" rtl="0">
              <a:spcBef>
                <a:spcPts val="0"/>
              </a:spcBef>
              <a:spcAft>
                <a:spcPts val="0"/>
              </a:spcAft>
              <a:buNone/>
            </a:pPr>
            <a:r>
              <a:rPr lang="en" sz="6000">
                <a:solidFill>
                  <a:srgbClr val="0B68FF"/>
                </a:solidFill>
              </a:rPr>
              <a:t>Slides</a:t>
            </a:r>
            <a:endParaRPr sz="6000" b="0" i="0" u="none" strike="noStrike" cap="none">
              <a:solidFill>
                <a:srgbClr val="0B68FF"/>
              </a:solidFill>
              <a:latin typeface="Arial"/>
              <a:ea typeface="Arial"/>
              <a:cs typeface="Arial"/>
              <a:sym typeface="Arial"/>
            </a:endParaRPr>
          </a:p>
        </p:txBody>
      </p:sp>
      <p:pic>
        <p:nvPicPr>
          <p:cNvPr id="242" name="Shape 24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243" name="Shape 243"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44" name="Shape 244"/>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p:spPr>
          <a:xfrm>
            <a:off x="7514491" y="45563"/>
            <a:ext cx="718200" cy="718200"/>
          </a:xfrm>
          <a:prstGeom prst="rect">
            <a:avLst/>
          </a:prstGeom>
          <a:solidFill>
            <a:srgbClr val="FFFFFF"/>
          </a:solidFill>
          <a:ln>
            <a:noFill/>
          </a:ln>
        </p:spPr>
      </p:pic>
      <p:pic>
        <p:nvPicPr>
          <p:cNvPr id="250" name="Shape 25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51" name="Shape 251"/>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Appendix 1: Python Code </a:t>
            </a:r>
            <a:endParaRPr sz="4000" b="0" i="0" u="none" strike="noStrike" cap="none">
              <a:solidFill>
                <a:srgbClr val="0B68FF"/>
              </a:solidFill>
              <a:latin typeface="Arial"/>
              <a:ea typeface="Arial"/>
              <a:cs typeface="Arial"/>
              <a:sym typeface="Arial"/>
            </a:endParaRPr>
          </a:p>
        </p:txBody>
      </p:sp>
      <p:pic>
        <p:nvPicPr>
          <p:cNvPr id="252" name="Shape 252"/>
          <p:cNvPicPr preferRelativeResize="0"/>
          <p:nvPr/>
        </p:nvPicPr>
        <p:blipFill rotWithShape="1">
          <a:blip r:embed="rId4">
            <a:alphaModFix/>
          </a:blip>
          <a:srcRect t="7689"/>
          <a:stretch/>
        </p:blipFill>
        <p:spPr>
          <a:xfrm>
            <a:off x="3187225" y="943788"/>
            <a:ext cx="5809651" cy="3760174"/>
          </a:xfrm>
          <a:prstGeom prst="rect">
            <a:avLst/>
          </a:prstGeom>
          <a:noFill/>
          <a:ln>
            <a:noFill/>
          </a:ln>
        </p:spPr>
      </p:pic>
      <p:sp>
        <p:nvSpPr>
          <p:cNvPr id="253" name="Shape 253"/>
          <p:cNvSpPr txBox="1"/>
          <p:nvPr/>
        </p:nvSpPr>
        <p:spPr>
          <a:xfrm>
            <a:off x="395650" y="1292475"/>
            <a:ext cx="2088300" cy="107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PaCl Dosing Calculations</a:t>
            </a:r>
            <a:endParaRPr sz="2400"/>
          </a:p>
        </p:txBody>
      </p:sp>
      <p:sp>
        <p:nvSpPr>
          <p:cNvPr id="254" name="Shape 254"/>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Shape 259"/>
          <p:cNvPicPr preferRelativeResize="0"/>
          <p:nvPr/>
        </p:nvPicPr>
        <p:blipFill/>
        <p:spPr>
          <a:xfrm>
            <a:off x="7514491" y="45563"/>
            <a:ext cx="718200" cy="718200"/>
          </a:xfrm>
          <a:prstGeom prst="rect">
            <a:avLst/>
          </a:prstGeom>
          <a:solidFill>
            <a:srgbClr val="FFFFFF"/>
          </a:solidFill>
          <a:ln>
            <a:noFill/>
          </a:ln>
        </p:spPr>
      </p:pic>
      <p:pic>
        <p:nvPicPr>
          <p:cNvPr id="260" name="Shape 26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61" name="Shape 261"/>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Appendix 2: Python Code </a:t>
            </a:r>
            <a:endParaRPr sz="4000" b="0" i="0" u="none" strike="noStrike" cap="none">
              <a:solidFill>
                <a:srgbClr val="0B68FF"/>
              </a:solidFill>
              <a:latin typeface="Arial"/>
              <a:ea typeface="Arial"/>
              <a:cs typeface="Arial"/>
              <a:sym typeface="Arial"/>
            </a:endParaRPr>
          </a:p>
        </p:txBody>
      </p:sp>
      <p:sp>
        <p:nvSpPr>
          <p:cNvPr id="262" name="Shape 262"/>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Flocculator Design  Calculations</a:t>
            </a:r>
            <a:endParaRPr sz="2400"/>
          </a:p>
        </p:txBody>
      </p:sp>
      <p:pic>
        <p:nvPicPr>
          <p:cNvPr id="263" name="Shape 263"/>
          <p:cNvPicPr preferRelativeResize="0"/>
          <p:nvPr/>
        </p:nvPicPr>
        <p:blipFill>
          <a:blip r:embed="rId4">
            <a:alphaModFix/>
          </a:blip>
          <a:stretch>
            <a:fillRect/>
          </a:stretch>
        </p:blipFill>
        <p:spPr>
          <a:xfrm>
            <a:off x="3648800" y="763774"/>
            <a:ext cx="4445596" cy="3962676"/>
          </a:xfrm>
          <a:prstGeom prst="rect">
            <a:avLst/>
          </a:prstGeom>
          <a:noFill/>
          <a:ln>
            <a:noFill/>
          </a:ln>
        </p:spPr>
      </p:pic>
      <p:sp>
        <p:nvSpPr>
          <p:cNvPr id="264" name="Shape 264"/>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Shape 269"/>
          <p:cNvPicPr preferRelativeResize="0"/>
          <p:nvPr/>
        </p:nvPicPr>
        <p:blipFill/>
        <p:spPr>
          <a:xfrm>
            <a:off x="7514491" y="45563"/>
            <a:ext cx="718200" cy="718200"/>
          </a:xfrm>
          <a:prstGeom prst="rect">
            <a:avLst/>
          </a:prstGeom>
          <a:solidFill>
            <a:srgbClr val="FFFFFF"/>
          </a:solidFill>
          <a:ln>
            <a:noFill/>
          </a:ln>
        </p:spPr>
      </p:pic>
      <p:pic>
        <p:nvPicPr>
          <p:cNvPr id="270" name="Shape 27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71" name="Shape 271"/>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Appendix 2 (Cont.)</a:t>
            </a:r>
            <a:endParaRPr sz="4000" b="0" i="0" u="none" strike="noStrike" cap="none">
              <a:solidFill>
                <a:srgbClr val="0B68FF"/>
              </a:solidFill>
              <a:latin typeface="Arial"/>
              <a:ea typeface="Arial"/>
              <a:cs typeface="Arial"/>
              <a:sym typeface="Arial"/>
            </a:endParaRPr>
          </a:p>
        </p:txBody>
      </p:sp>
      <p:sp>
        <p:nvSpPr>
          <p:cNvPr id="272" name="Shape 272"/>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Flocculator Design  Calculations</a:t>
            </a:r>
            <a:endParaRPr sz="2400"/>
          </a:p>
        </p:txBody>
      </p:sp>
      <p:pic>
        <p:nvPicPr>
          <p:cNvPr id="273" name="Shape 273"/>
          <p:cNvPicPr preferRelativeResize="0"/>
          <p:nvPr/>
        </p:nvPicPr>
        <p:blipFill>
          <a:blip r:embed="rId4">
            <a:alphaModFix/>
          </a:blip>
          <a:stretch>
            <a:fillRect/>
          </a:stretch>
        </p:blipFill>
        <p:spPr>
          <a:xfrm>
            <a:off x="2328575" y="1145888"/>
            <a:ext cx="6267350" cy="2851725"/>
          </a:xfrm>
          <a:prstGeom prst="rect">
            <a:avLst/>
          </a:prstGeom>
          <a:noFill/>
          <a:ln>
            <a:noFill/>
          </a:ln>
        </p:spPr>
      </p:pic>
      <p:sp>
        <p:nvSpPr>
          <p:cNvPr id="274" name="Shape 274"/>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p:spPr>
          <a:xfrm>
            <a:off x="7514491" y="45563"/>
            <a:ext cx="718200" cy="718200"/>
          </a:xfrm>
          <a:prstGeom prst="rect">
            <a:avLst/>
          </a:prstGeom>
          <a:solidFill>
            <a:srgbClr val="FFFFFF"/>
          </a:solidFill>
          <a:ln>
            <a:noFill/>
          </a:ln>
        </p:spPr>
      </p:pic>
      <p:pic>
        <p:nvPicPr>
          <p:cNvPr id="280" name="Shape 28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81" name="Shape 281"/>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Appendix 3 (Python Code)</a:t>
            </a:r>
            <a:endParaRPr sz="4000" b="0" i="0" u="none" strike="noStrike" cap="none">
              <a:solidFill>
                <a:srgbClr val="0B68FF"/>
              </a:solidFill>
              <a:latin typeface="Arial"/>
              <a:ea typeface="Arial"/>
              <a:cs typeface="Arial"/>
              <a:sym typeface="Arial"/>
            </a:endParaRPr>
          </a:p>
        </p:txBody>
      </p:sp>
      <p:sp>
        <p:nvSpPr>
          <p:cNvPr id="282" name="Shape 282"/>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Velocity Gradient and Shear Cals</a:t>
            </a:r>
            <a:endParaRPr sz="2400"/>
          </a:p>
        </p:txBody>
      </p:sp>
      <p:sp>
        <p:nvSpPr>
          <p:cNvPr id="283" name="Shape 283"/>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pic>
        <p:nvPicPr>
          <p:cNvPr id="284" name="Shape 284"/>
          <p:cNvPicPr preferRelativeResize="0"/>
          <p:nvPr/>
        </p:nvPicPr>
        <p:blipFill>
          <a:blip r:embed="rId4">
            <a:alphaModFix/>
          </a:blip>
          <a:stretch>
            <a:fillRect/>
          </a:stretch>
        </p:blipFill>
        <p:spPr>
          <a:xfrm>
            <a:off x="3652775" y="844775"/>
            <a:ext cx="4131600" cy="383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Shape 289"/>
          <p:cNvPicPr preferRelativeResize="0"/>
          <p:nvPr/>
        </p:nvPicPr>
        <p:blipFill/>
        <p:spPr>
          <a:xfrm>
            <a:off x="7514491" y="45563"/>
            <a:ext cx="718200" cy="718200"/>
          </a:xfrm>
          <a:prstGeom prst="rect">
            <a:avLst/>
          </a:prstGeom>
          <a:solidFill>
            <a:srgbClr val="FFFFFF"/>
          </a:solidFill>
          <a:ln>
            <a:noFill/>
          </a:ln>
        </p:spPr>
      </p:pic>
      <p:pic>
        <p:nvPicPr>
          <p:cNvPr id="290" name="Shape 29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91" name="Shape 291"/>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Appendix 3:</a:t>
            </a:r>
            <a:endParaRPr sz="4000" b="0" i="0" u="none" strike="noStrike" cap="none">
              <a:solidFill>
                <a:srgbClr val="0B68FF"/>
              </a:solidFill>
              <a:latin typeface="Arial"/>
              <a:ea typeface="Arial"/>
              <a:cs typeface="Arial"/>
              <a:sym typeface="Arial"/>
            </a:endParaRPr>
          </a:p>
        </p:txBody>
      </p:sp>
      <p:pic>
        <p:nvPicPr>
          <p:cNvPr id="292" name="Shape 292"/>
          <p:cNvPicPr preferRelativeResize="0"/>
          <p:nvPr/>
        </p:nvPicPr>
        <p:blipFill>
          <a:blip r:embed="rId4">
            <a:alphaModFix/>
          </a:blip>
          <a:stretch>
            <a:fillRect/>
          </a:stretch>
        </p:blipFill>
        <p:spPr>
          <a:xfrm>
            <a:off x="1474139" y="1002905"/>
            <a:ext cx="5579175" cy="2684196"/>
          </a:xfrm>
          <a:prstGeom prst="rect">
            <a:avLst/>
          </a:prstGeom>
          <a:noFill/>
          <a:ln>
            <a:noFill/>
          </a:ln>
        </p:spPr>
      </p:pic>
      <p:sp>
        <p:nvSpPr>
          <p:cNvPr id="293" name="Shape 293"/>
          <p:cNvSpPr txBox="1"/>
          <p:nvPr/>
        </p:nvSpPr>
        <p:spPr>
          <a:xfrm>
            <a:off x="829575" y="3859538"/>
            <a:ext cx="68166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t>The upflow velocity in the tube settler needs to be fixed  (2mm/s) to allow formation of a floc blanket</a:t>
            </a:r>
            <a:endParaRPr sz="1800" b="0" i="0" u="none" strike="noStrike" cap="none"/>
          </a:p>
        </p:txBody>
      </p:sp>
      <p:sp>
        <p:nvSpPr>
          <p:cNvPr id="294" name="Shape 294"/>
          <p:cNvSpPr txBox="1"/>
          <p:nvPr/>
        </p:nvSpPr>
        <p:spPr>
          <a:xfrm>
            <a:off x="4865200" y="4763425"/>
            <a:ext cx="4131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 | Research</a:t>
            </a:r>
            <a:r>
              <a:rPr lang="en" sz="1000" b="1" i="0" u="none" strike="noStrike" cap="none">
                <a:solidFill>
                  <a:srgbClr val="0B68FF"/>
                </a:solidFill>
                <a:latin typeface="Arial"/>
                <a:ea typeface="Arial"/>
                <a:cs typeface="Arial"/>
                <a:sym typeface="Arial"/>
              </a:rPr>
              <a:t> | </a:t>
            </a:r>
            <a:r>
              <a:rPr lang="en" sz="1000" b="1">
                <a:solidFill>
                  <a:srgbClr val="7F7F7F"/>
                </a:solidFill>
              </a:rPr>
              <a:t>Final</a:t>
            </a:r>
            <a:r>
              <a:rPr lang="en" sz="1000" b="1" i="0" u="none" strike="noStrike" cap="none">
                <a:solidFill>
                  <a:srgbClr val="7F7F7F"/>
                </a:solidFill>
                <a:latin typeface="Arial"/>
                <a:ea typeface="Arial"/>
                <a:cs typeface="Arial"/>
                <a:sym typeface="Arial"/>
              </a:rPr>
              <a:t> Presentation </a:t>
            </a:r>
            <a:r>
              <a:rPr lang="en" sz="1000" b="1">
                <a:solidFill>
                  <a:srgbClr val="7F7F7F"/>
                </a:solidFill>
              </a:rPr>
              <a:t>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p:spPr>
          <a:xfrm>
            <a:off x="7514491" y="45563"/>
            <a:ext cx="718200" cy="718200"/>
          </a:xfrm>
          <a:prstGeom prst="rect">
            <a:avLst/>
          </a:prstGeom>
          <a:solidFill>
            <a:srgbClr val="FFFFFF"/>
          </a:solidFill>
          <a:ln>
            <a:noFill/>
          </a:ln>
        </p:spPr>
      </p:pic>
      <p:sp>
        <p:nvSpPr>
          <p:cNvPr id="139" name="Shape 139"/>
          <p:cNvSpPr txBox="1"/>
          <p:nvPr/>
        </p:nvSpPr>
        <p:spPr>
          <a:xfrm>
            <a:off x="4362050" y="4763425"/>
            <a:ext cx="46347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40" name="Shape 140"/>
          <p:cNvSpPr txBox="1"/>
          <p:nvPr/>
        </p:nvSpPr>
        <p:spPr>
          <a:xfrm>
            <a:off x="3372325" y="4229438"/>
            <a:ext cx="5118600" cy="416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t>Pressure Increased Throughout our experiments</a:t>
            </a:r>
            <a:endParaRPr sz="1800" b="0" i="0" u="none" strike="noStrike" cap="none"/>
          </a:p>
        </p:txBody>
      </p:sp>
      <p:pic>
        <p:nvPicPr>
          <p:cNvPr id="141" name="Shape 14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42" name="Shape 142"/>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43" name="Shape 143"/>
          <p:cNvPicPr preferRelativeResize="0"/>
          <p:nvPr/>
        </p:nvPicPr>
        <p:blipFill>
          <a:blip r:embed="rId4">
            <a:alphaModFix/>
          </a:blip>
          <a:stretch>
            <a:fillRect/>
          </a:stretch>
        </p:blipFill>
        <p:spPr>
          <a:xfrm>
            <a:off x="3481850" y="609675"/>
            <a:ext cx="5514901" cy="3502175"/>
          </a:xfrm>
          <a:prstGeom prst="rect">
            <a:avLst/>
          </a:prstGeom>
          <a:noFill/>
          <a:ln>
            <a:noFill/>
          </a:ln>
        </p:spPr>
      </p:pic>
      <p:pic>
        <p:nvPicPr>
          <p:cNvPr id="144" name="Shape 144"/>
          <p:cNvPicPr preferRelativeResize="0"/>
          <p:nvPr/>
        </p:nvPicPr>
        <p:blipFill>
          <a:blip r:embed="rId5">
            <a:alphaModFix/>
          </a:blip>
          <a:stretch>
            <a:fillRect/>
          </a:stretch>
        </p:blipFill>
        <p:spPr>
          <a:xfrm>
            <a:off x="197526" y="962050"/>
            <a:ext cx="2521151" cy="1890877"/>
          </a:xfrm>
          <a:prstGeom prst="rect">
            <a:avLst/>
          </a:prstGeom>
          <a:noFill/>
          <a:ln>
            <a:noFill/>
          </a:ln>
        </p:spPr>
      </p:pic>
      <p:pic>
        <p:nvPicPr>
          <p:cNvPr id="145" name="Shape 145"/>
          <p:cNvPicPr preferRelativeResize="0"/>
          <p:nvPr/>
        </p:nvPicPr>
        <p:blipFill>
          <a:blip r:embed="rId6">
            <a:alphaModFix/>
          </a:blip>
          <a:stretch>
            <a:fillRect/>
          </a:stretch>
        </p:blipFill>
        <p:spPr>
          <a:xfrm>
            <a:off x="197525" y="2898423"/>
            <a:ext cx="2521148" cy="2028300"/>
          </a:xfrm>
          <a:prstGeom prst="rect">
            <a:avLst/>
          </a:prstGeom>
          <a:noFill/>
          <a:ln>
            <a:noFill/>
          </a:ln>
          <a:effectLst>
            <a:outerShdw blurRad="57150" dist="9525"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p:spPr>
          <a:xfrm>
            <a:off x="7514491" y="45563"/>
            <a:ext cx="718200" cy="718200"/>
          </a:xfrm>
          <a:prstGeom prst="rect">
            <a:avLst/>
          </a:prstGeom>
          <a:solidFill>
            <a:srgbClr val="FFFFFF"/>
          </a:solidFill>
          <a:ln>
            <a:noFill/>
          </a:ln>
        </p:spPr>
      </p:pic>
      <p:sp>
        <p:nvSpPr>
          <p:cNvPr id="151" name="Shape 151"/>
          <p:cNvSpPr txBox="1"/>
          <p:nvPr/>
        </p:nvSpPr>
        <p:spPr>
          <a:xfrm>
            <a:off x="886450" y="3997150"/>
            <a:ext cx="70938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t>Pressure increase in flocculator tubing is an issue that affects particle removal teams, although not actual AguaClara flocculators. </a:t>
            </a:r>
            <a:endParaRPr sz="1800" b="0" i="0" u="none" strike="noStrike" cap="none"/>
          </a:p>
        </p:txBody>
      </p:sp>
      <p:pic>
        <p:nvPicPr>
          <p:cNvPr id="152" name="Shape 15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3" name="Shape 153"/>
          <p:cNvSpPr txBox="1"/>
          <p:nvPr/>
        </p:nvSpPr>
        <p:spPr>
          <a:xfrm>
            <a:off x="4408725" y="4763425"/>
            <a:ext cx="45882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54" name="Shape 154"/>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55" name="Shape 155"/>
          <p:cNvPicPr preferRelativeResize="0"/>
          <p:nvPr/>
        </p:nvPicPr>
        <p:blipFill>
          <a:blip r:embed="rId4">
            <a:alphaModFix/>
          </a:blip>
          <a:stretch>
            <a:fillRect/>
          </a:stretch>
        </p:blipFill>
        <p:spPr>
          <a:xfrm>
            <a:off x="1675725" y="763775"/>
            <a:ext cx="5477290" cy="308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p:cNvPicPr preferRelativeResize="0"/>
          <p:nvPr/>
        </p:nvPicPr>
        <p:blipFill/>
        <p:spPr>
          <a:xfrm>
            <a:off x="7514491" y="45563"/>
            <a:ext cx="718200" cy="718200"/>
          </a:xfrm>
          <a:prstGeom prst="rect">
            <a:avLst/>
          </a:prstGeom>
          <a:solidFill>
            <a:srgbClr val="FFFFFF"/>
          </a:solidFill>
          <a:ln>
            <a:noFill/>
          </a:ln>
        </p:spPr>
      </p:pic>
      <p:pic>
        <p:nvPicPr>
          <p:cNvPr id="161" name="Shape 16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62" name="Shape 162"/>
          <p:cNvSpPr txBox="1"/>
          <p:nvPr/>
        </p:nvSpPr>
        <p:spPr>
          <a:xfrm>
            <a:off x="4256700" y="4763425"/>
            <a:ext cx="4740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63" name="Shape 163"/>
          <p:cNvSpPr txBox="1"/>
          <p:nvPr/>
        </p:nvSpPr>
        <p:spPr>
          <a:xfrm>
            <a:off x="108725" y="261825"/>
            <a:ext cx="79914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4000">
                <a:solidFill>
                  <a:srgbClr val="0B68FF"/>
                </a:solidFill>
              </a:rPr>
              <a:t>Experimental Setup </a:t>
            </a:r>
            <a:endParaRPr sz="4000" b="0" i="0" u="none" strike="noStrike" cap="none">
              <a:solidFill>
                <a:srgbClr val="0B68FF"/>
              </a:solidFill>
              <a:latin typeface="Arial"/>
              <a:ea typeface="Arial"/>
              <a:cs typeface="Arial"/>
              <a:sym typeface="Arial"/>
            </a:endParaRPr>
          </a:p>
        </p:txBody>
      </p:sp>
      <p:pic>
        <p:nvPicPr>
          <p:cNvPr id="164" name="Shape 164"/>
          <p:cNvPicPr preferRelativeResize="0"/>
          <p:nvPr/>
        </p:nvPicPr>
        <p:blipFill>
          <a:blip r:embed="rId4">
            <a:alphaModFix/>
          </a:blip>
          <a:stretch>
            <a:fillRect/>
          </a:stretch>
        </p:blipFill>
        <p:spPr>
          <a:xfrm>
            <a:off x="1642276" y="967409"/>
            <a:ext cx="5460889" cy="3549816"/>
          </a:xfrm>
          <a:prstGeom prst="rect">
            <a:avLst/>
          </a:prstGeom>
          <a:noFill/>
          <a:ln w="25400" cap="flat" cmpd="sng">
            <a:solidFill>
              <a:srgbClr val="0B68FF"/>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Shape 169"/>
          <p:cNvPicPr preferRelativeResize="0"/>
          <p:nvPr/>
        </p:nvPicPr>
        <p:blipFill/>
        <p:spPr>
          <a:xfrm>
            <a:off x="7514491" y="45563"/>
            <a:ext cx="718200" cy="718200"/>
          </a:xfrm>
          <a:prstGeom prst="rect">
            <a:avLst/>
          </a:prstGeom>
          <a:solidFill>
            <a:srgbClr val="FFFFFF"/>
          </a:solidFill>
          <a:ln>
            <a:noFill/>
          </a:ln>
        </p:spPr>
      </p:pic>
      <p:pic>
        <p:nvPicPr>
          <p:cNvPr id="170" name="Shape 170"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71" name="Shape 171"/>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72" name="Shape 172"/>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3000">
                <a:solidFill>
                  <a:srgbClr val="0B68FF"/>
                </a:solidFill>
              </a:rPr>
              <a:t>No Effect of Hydrophobic tubing on pressure build up  </a:t>
            </a:r>
            <a:endParaRPr sz="3000" b="0" i="0" u="none" strike="noStrike" cap="none">
              <a:solidFill>
                <a:srgbClr val="0B68FF"/>
              </a:solidFill>
              <a:latin typeface="Arial"/>
              <a:ea typeface="Arial"/>
              <a:cs typeface="Arial"/>
              <a:sym typeface="Arial"/>
            </a:endParaRPr>
          </a:p>
        </p:txBody>
      </p:sp>
      <p:pic>
        <p:nvPicPr>
          <p:cNvPr id="173" name="Shape 173"/>
          <p:cNvPicPr preferRelativeResize="0"/>
          <p:nvPr/>
        </p:nvPicPr>
        <p:blipFill>
          <a:blip r:embed="rId4">
            <a:alphaModFix/>
          </a:blip>
          <a:stretch>
            <a:fillRect/>
          </a:stretch>
        </p:blipFill>
        <p:spPr>
          <a:xfrm>
            <a:off x="1437011" y="1192500"/>
            <a:ext cx="6427372" cy="3376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Shape 178"/>
          <p:cNvPicPr preferRelativeResize="0"/>
          <p:nvPr/>
        </p:nvPicPr>
        <p:blipFill/>
        <p:spPr>
          <a:xfrm>
            <a:off x="7514491" y="45563"/>
            <a:ext cx="718200" cy="718200"/>
          </a:xfrm>
          <a:prstGeom prst="rect">
            <a:avLst/>
          </a:prstGeom>
          <a:solidFill>
            <a:srgbClr val="FFFFFF"/>
          </a:solidFill>
          <a:ln>
            <a:noFill/>
          </a:ln>
        </p:spPr>
      </p:pic>
      <p:pic>
        <p:nvPicPr>
          <p:cNvPr id="179" name="Shape 17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0" name="Shape 180"/>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81" name="Shape 181"/>
          <p:cNvSpPr txBox="1"/>
          <p:nvPr/>
        </p:nvSpPr>
        <p:spPr>
          <a:xfrm>
            <a:off x="108700" y="432000"/>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3000">
                <a:solidFill>
                  <a:srgbClr val="0B68FF"/>
                </a:solidFill>
              </a:rPr>
              <a:t>Coagulant is the main reason for increased pressure (Not Clay or Water)</a:t>
            </a:r>
            <a:endParaRPr sz="3000" b="0" i="0" u="none" strike="noStrike" cap="none">
              <a:solidFill>
                <a:srgbClr val="0B68FF"/>
              </a:solidFill>
              <a:latin typeface="Arial"/>
              <a:ea typeface="Arial"/>
              <a:cs typeface="Arial"/>
              <a:sym typeface="Arial"/>
            </a:endParaRPr>
          </a:p>
        </p:txBody>
      </p:sp>
      <p:pic>
        <p:nvPicPr>
          <p:cNvPr id="182" name="Shape 182"/>
          <p:cNvPicPr preferRelativeResize="0"/>
          <p:nvPr/>
        </p:nvPicPr>
        <p:blipFill>
          <a:blip r:embed="rId4">
            <a:alphaModFix/>
          </a:blip>
          <a:stretch>
            <a:fillRect/>
          </a:stretch>
        </p:blipFill>
        <p:spPr>
          <a:xfrm>
            <a:off x="1265625" y="1206900"/>
            <a:ext cx="5673543" cy="3404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Shape 187"/>
          <p:cNvPicPr preferRelativeResize="0"/>
          <p:nvPr/>
        </p:nvPicPr>
        <p:blipFill/>
        <p:spPr>
          <a:xfrm>
            <a:off x="7514491" y="45563"/>
            <a:ext cx="718200" cy="718200"/>
          </a:xfrm>
          <a:prstGeom prst="rect">
            <a:avLst/>
          </a:prstGeom>
          <a:solidFill>
            <a:srgbClr val="FFFFFF"/>
          </a:solidFill>
          <a:ln>
            <a:noFill/>
          </a:ln>
        </p:spPr>
      </p:pic>
      <p:pic>
        <p:nvPicPr>
          <p:cNvPr id="188" name="Shape 18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9" name="Shape 189"/>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90" name="Shape 190"/>
          <p:cNvSpPr txBox="1"/>
          <p:nvPr/>
        </p:nvSpPr>
        <p:spPr>
          <a:xfrm>
            <a:off x="108700" y="432000"/>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3000">
                <a:solidFill>
                  <a:srgbClr val="0B68FF"/>
                </a:solidFill>
              </a:rPr>
              <a:t>Pressure can be negated through increased flow from a syringe</a:t>
            </a:r>
            <a:endParaRPr sz="3000" b="0" i="0" u="none" strike="noStrike" cap="none">
              <a:solidFill>
                <a:srgbClr val="0B68FF"/>
              </a:solidFill>
              <a:latin typeface="Arial"/>
              <a:ea typeface="Arial"/>
              <a:cs typeface="Arial"/>
              <a:sym typeface="Arial"/>
            </a:endParaRPr>
          </a:p>
        </p:txBody>
      </p:sp>
      <p:pic>
        <p:nvPicPr>
          <p:cNvPr id="191" name="Shape 191"/>
          <p:cNvPicPr preferRelativeResize="0"/>
          <p:nvPr/>
        </p:nvPicPr>
        <p:blipFill>
          <a:blip r:embed="rId4">
            <a:alphaModFix/>
          </a:blip>
          <a:stretch>
            <a:fillRect/>
          </a:stretch>
        </p:blipFill>
        <p:spPr>
          <a:xfrm>
            <a:off x="1081645" y="1504123"/>
            <a:ext cx="6432845" cy="22286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p:cNvPicPr preferRelativeResize="0"/>
          <p:nvPr/>
        </p:nvPicPr>
        <p:blipFill/>
        <p:spPr>
          <a:xfrm>
            <a:off x="7514491" y="45563"/>
            <a:ext cx="718200" cy="718200"/>
          </a:xfrm>
          <a:prstGeom prst="rect">
            <a:avLst/>
          </a:prstGeom>
          <a:solidFill>
            <a:srgbClr val="FFFFFF"/>
          </a:solidFill>
          <a:ln>
            <a:noFill/>
          </a:ln>
        </p:spPr>
      </p:pic>
      <p:pic>
        <p:nvPicPr>
          <p:cNvPr id="197" name="Shape 19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98" name="Shape 198"/>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99" name="Shape 199"/>
          <p:cNvSpPr txBox="1"/>
          <p:nvPr/>
        </p:nvSpPr>
        <p:spPr>
          <a:xfrm>
            <a:off x="108700" y="432000"/>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3000">
                <a:solidFill>
                  <a:srgbClr val="0B68FF"/>
                </a:solidFill>
              </a:rPr>
              <a:t>Pressure can be negated through increased flow from the influent pump</a:t>
            </a:r>
            <a:endParaRPr sz="3000" b="0" i="0" u="none" strike="noStrike" cap="none">
              <a:solidFill>
                <a:srgbClr val="0B68FF"/>
              </a:solidFill>
              <a:latin typeface="Arial"/>
              <a:ea typeface="Arial"/>
              <a:cs typeface="Arial"/>
              <a:sym typeface="Arial"/>
            </a:endParaRPr>
          </a:p>
        </p:txBody>
      </p:sp>
      <p:pic>
        <p:nvPicPr>
          <p:cNvPr id="200" name="Shape 200"/>
          <p:cNvPicPr preferRelativeResize="0"/>
          <p:nvPr/>
        </p:nvPicPr>
        <p:blipFill>
          <a:blip r:embed="rId4">
            <a:alphaModFix/>
          </a:blip>
          <a:stretch>
            <a:fillRect/>
          </a:stretch>
        </p:blipFill>
        <p:spPr>
          <a:xfrm>
            <a:off x="0" y="1691237"/>
            <a:ext cx="4406401" cy="2435450"/>
          </a:xfrm>
          <a:prstGeom prst="rect">
            <a:avLst/>
          </a:prstGeom>
          <a:noFill/>
          <a:ln>
            <a:noFill/>
          </a:ln>
        </p:spPr>
      </p:pic>
      <p:pic>
        <p:nvPicPr>
          <p:cNvPr id="201" name="Shape 201"/>
          <p:cNvPicPr preferRelativeResize="0"/>
          <p:nvPr/>
        </p:nvPicPr>
        <p:blipFill>
          <a:blip r:embed="rId5">
            <a:alphaModFix/>
          </a:blip>
          <a:stretch>
            <a:fillRect/>
          </a:stretch>
        </p:blipFill>
        <p:spPr>
          <a:xfrm>
            <a:off x="4558801" y="1206900"/>
            <a:ext cx="4432800" cy="30022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p:spPr>
          <a:xfrm>
            <a:off x="7514491" y="45563"/>
            <a:ext cx="718200" cy="718200"/>
          </a:xfrm>
          <a:prstGeom prst="rect">
            <a:avLst/>
          </a:prstGeom>
          <a:solidFill>
            <a:srgbClr val="FFFFFF"/>
          </a:solidFill>
          <a:ln>
            <a:noFill/>
          </a:ln>
        </p:spPr>
      </p:pic>
      <p:pic>
        <p:nvPicPr>
          <p:cNvPr id="207" name="Shape 20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08" name="Shape 208"/>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a:solidFill>
                  <a:srgbClr val="0B68FF"/>
                </a:solidFill>
              </a:rPr>
              <a:t>High G Flocculation</a:t>
            </a:r>
            <a:r>
              <a:rPr lang="en" sz="1000" b="1" i="0" u="none" strike="noStrike" cap="none">
                <a:solidFill>
                  <a:srgbClr val="0B68FF"/>
                </a:solidFill>
                <a:latin typeface="Arial"/>
                <a:ea typeface="Arial"/>
                <a:cs typeface="Arial"/>
                <a:sym typeface="Arial"/>
              </a:rPr>
              <a:t> | </a:t>
            </a:r>
            <a:r>
              <a:rPr lang="en" sz="1000" b="1">
                <a:solidFill>
                  <a:srgbClr val="0B68FF"/>
                </a:solidFill>
              </a:rPr>
              <a:t>Research</a:t>
            </a:r>
            <a:r>
              <a:rPr lang="en" sz="1000" b="1" i="0" u="none" strike="noStrike" cap="none">
                <a:solidFill>
                  <a:srgbClr val="0B68FF"/>
                </a:solidFill>
                <a:latin typeface="Arial"/>
                <a:ea typeface="Arial"/>
                <a:cs typeface="Arial"/>
                <a:sym typeface="Arial"/>
              </a:rPr>
              <a:t> | </a:t>
            </a:r>
            <a:r>
              <a:rPr lang="en"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09" name="Shape 209"/>
          <p:cNvSpPr txBox="1"/>
          <p:nvPr/>
        </p:nvSpPr>
        <p:spPr>
          <a:xfrm>
            <a:off x="0" y="-892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 sz="3000">
                <a:solidFill>
                  <a:srgbClr val="0B68FF"/>
                </a:solidFill>
              </a:rPr>
              <a:t>Lowest Shear on Tube Walls Required</a:t>
            </a:r>
            <a:endParaRPr sz="3000" b="0" i="0" u="none" strike="noStrike" cap="none">
              <a:solidFill>
                <a:srgbClr val="0B68FF"/>
              </a:solidFill>
              <a:latin typeface="Arial"/>
              <a:ea typeface="Arial"/>
              <a:cs typeface="Arial"/>
              <a:sym typeface="Arial"/>
            </a:endParaRPr>
          </a:p>
        </p:txBody>
      </p:sp>
      <p:pic>
        <p:nvPicPr>
          <p:cNvPr id="210" name="Shape 210"/>
          <p:cNvPicPr preferRelativeResize="0"/>
          <p:nvPr/>
        </p:nvPicPr>
        <p:blipFill>
          <a:blip r:embed="rId4">
            <a:alphaModFix/>
          </a:blip>
          <a:stretch>
            <a:fillRect/>
          </a:stretch>
        </p:blipFill>
        <p:spPr>
          <a:xfrm>
            <a:off x="114163" y="763775"/>
            <a:ext cx="5740913" cy="3404124"/>
          </a:xfrm>
          <a:prstGeom prst="rect">
            <a:avLst/>
          </a:prstGeom>
          <a:noFill/>
          <a:ln>
            <a:noFill/>
          </a:ln>
        </p:spPr>
      </p:pic>
      <p:sp>
        <p:nvSpPr>
          <p:cNvPr id="211" name="Shape 211"/>
          <p:cNvSpPr txBox="1"/>
          <p:nvPr/>
        </p:nvSpPr>
        <p:spPr>
          <a:xfrm>
            <a:off x="5972650" y="984450"/>
            <a:ext cx="2577000" cy="1587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600"/>
              <a:t>1.6 Pascals ~ 1815 Hz</a:t>
            </a:r>
            <a:endParaRPr sz="1600"/>
          </a:p>
        </p:txBody>
      </p:sp>
      <p:pic>
        <p:nvPicPr>
          <p:cNvPr id="212" name="Shape 212"/>
          <p:cNvPicPr preferRelativeResize="0"/>
          <p:nvPr/>
        </p:nvPicPr>
        <p:blipFill>
          <a:blip r:embed="rId5">
            <a:alphaModFix/>
          </a:blip>
          <a:stretch>
            <a:fillRect/>
          </a:stretch>
        </p:blipFill>
        <p:spPr>
          <a:xfrm>
            <a:off x="6143000" y="1559825"/>
            <a:ext cx="1943100" cy="1657350"/>
          </a:xfrm>
          <a:prstGeom prst="rect">
            <a:avLst/>
          </a:prstGeom>
          <a:noFill/>
          <a:ln>
            <a:noFill/>
          </a:ln>
        </p:spPr>
      </p:pic>
      <p:pic>
        <p:nvPicPr>
          <p:cNvPr id="213" name="Shape 213"/>
          <p:cNvPicPr preferRelativeResize="0"/>
          <p:nvPr/>
        </p:nvPicPr>
        <p:blipFill>
          <a:blip r:embed="rId6">
            <a:alphaModFix/>
          </a:blip>
          <a:stretch>
            <a:fillRect/>
          </a:stretch>
        </p:blipFill>
        <p:spPr>
          <a:xfrm>
            <a:off x="6398426" y="3205625"/>
            <a:ext cx="1543050" cy="9239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On-screen Show (16:9)</PresentationFormat>
  <Paragraphs>137</Paragraphs>
  <Slides>17</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vt:i4>
      </vt:variant>
    </vt:vector>
  </HeadingPairs>
  <TitlesOfParts>
    <vt:vector size="21" baseType="lpstr">
      <vt:lpstr>Arial</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Minerva Sel</dc:creator>
  <cp:lastModifiedBy>Minerva Sel</cp:lastModifiedBy>
  <cp:revision>1</cp:revision>
  <dcterms:modified xsi:type="dcterms:W3CDTF">2018-05-18T01:19:41Z</dcterms:modified>
</cp:coreProperties>
</file>